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3" r:id="rId3"/>
    <p:sldId id="295" r:id="rId4"/>
    <p:sldId id="306" r:id="rId5"/>
    <p:sldId id="307" r:id="rId6"/>
    <p:sldId id="270" r:id="rId7"/>
    <p:sldId id="308" r:id="rId8"/>
    <p:sldId id="310" r:id="rId9"/>
    <p:sldId id="311" r:id="rId10"/>
    <p:sldId id="312" r:id="rId11"/>
    <p:sldId id="315" r:id="rId12"/>
    <p:sldId id="314" r:id="rId13"/>
    <p:sldId id="30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64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50CC2-8415-475F-8D13-298CB2A1C7DC}" type="datetimeFigureOut">
              <a:rPr lang="en-PH" smtClean="0"/>
              <a:t>05/12/2016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CF1DF-0B2F-4EFE-90B3-12815DEA4AC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363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A29E4-007C-4B39-B94C-E1AA9BD61569}" type="datetimeFigureOut">
              <a:rPr lang="en-PH" smtClean="0"/>
              <a:t>05/12/2016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85487-DD16-4434-81D6-EAF72CAD0FD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0643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l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85487-DD16-4434-81D6-EAF72CAD0FD2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932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85487-DD16-4434-81D6-EAF72CAD0FD2}" type="slidenum">
              <a:rPr lang="en-PH" smtClean="0"/>
              <a:t>13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3435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PH" dirty="0"/>
              <a:t>www.pids.gov.ph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65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3827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4939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0224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PH" dirty="0"/>
              <a:t>www.pids.gov.ph</a:t>
            </a:r>
          </a:p>
        </p:txBody>
      </p:sp>
    </p:spTree>
    <p:extLst>
      <p:ext uri="{BB962C8B-B14F-4D97-AF65-F5344CB8AC3E}">
        <p14:creationId xmlns:p14="http://schemas.microsoft.com/office/powerpoint/2010/main" val="3271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4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905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70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9744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0637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75" y="6436234"/>
            <a:ext cx="646475" cy="35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50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2237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866" y="6362121"/>
            <a:ext cx="646475" cy="35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27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68407"/>
            <a:ext cx="10058400" cy="10049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04257"/>
            <a:ext cx="10058400" cy="471079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5BB69-0E31-425C-AA9C-B1C5AA5712C8}" type="slidenum">
              <a:rPr lang="en-PH" smtClean="0"/>
              <a:t>‹#›</a:t>
            </a:fld>
            <a:endParaRPr lang="en-PH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93532" y="1215331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75" y="6436234"/>
            <a:ext cx="646475" cy="35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23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inquiries@pids.gov.p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twitter.com/PIDS_PH" TargetMode="External"/><Relationship Id="rId5" Type="http://schemas.openxmlformats.org/officeDocument/2006/relationships/hyperlink" Target="http://www.facebook.com/PIDS.PH" TargetMode="External"/><Relationship Id="rId4" Type="http://schemas.openxmlformats.org/officeDocument/2006/relationships/hyperlink" Target="http://www.pids.gov.ph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0421"/>
            <a:ext cx="9144000" cy="2387600"/>
          </a:xfrm>
        </p:spPr>
        <p:txBody>
          <a:bodyPr>
            <a:normAutofit/>
          </a:bodyPr>
          <a:lstStyle/>
          <a:p>
            <a:r>
              <a:rPr lang="en-PH" b="1" dirty="0"/>
              <a:t>Evaluation at PIDS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1</a:t>
            </a:fld>
            <a:endParaRPr lang="en-P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58" y="5451051"/>
            <a:ext cx="1395249" cy="7648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5807" y="5648791"/>
            <a:ext cx="4333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dirty="0"/>
              <a:t>Philippine Institute for Development Studies</a:t>
            </a:r>
          </a:p>
          <a:p>
            <a:r>
              <a:rPr lang="en-PH" sz="1400" i="1" dirty="0" err="1"/>
              <a:t>Surian</a:t>
            </a:r>
            <a:r>
              <a:rPr lang="en-PH" sz="1400" i="1" dirty="0"/>
              <a:t> </a:t>
            </a:r>
            <a:r>
              <a:rPr lang="en-PH" sz="1400" i="1" dirty="0" err="1"/>
              <a:t>sa</a:t>
            </a:r>
            <a:r>
              <a:rPr lang="en-PH" sz="1400" i="1" dirty="0"/>
              <a:t> </a:t>
            </a:r>
            <a:r>
              <a:rPr lang="en-PH" sz="1400" i="1" dirty="0" err="1"/>
              <a:t>mga</a:t>
            </a:r>
            <a:r>
              <a:rPr lang="en-PH" sz="1400" i="1" dirty="0"/>
              <a:t> </a:t>
            </a:r>
            <a:r>
              <a:rPr lang="en-PH" sz="1400" i="1" dirty="0" err="1"/>
              <a:t>Pag-aaral</a:t>
            </a:r>
            <a:r>
              <a:rPr lang="en-PH" sz="1400" i="1" dirty="0"/>
              <a:t> </a:t>
            </a:r>
            <a:r>
              <a:rPr lang="en-PH" sz="1400" i="1" dirty="0" err="1"/>
              <a:t>Pangkaunlaran</a:t>
            </a:r>
            <a:r>
              <a:rPr lang="en-PH" sz="1400" i="1" dirty="0"/>
              <a:t> ng </a:t>
            </a:r>
            <a:r>
              <a:rPr lang="en-PH" sz="1400" i="1" dirty="0" err="1"/>
              <a:t>Pilipinas</a:t>
            </a:r>
            <a:endParaRPr lang="en-PH" sz="1400" i="1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710558" y="6459785"/>
            <a:ext cx="2472271" cy="30284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PH" sz="1400" dirty="0"/>
              <a:t>www.pids.gov.ph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7628" y="4808483"/>
            <a:ext cx="6469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/>
              <a:t>Aniceto Orbeta, Jr. , Senior Research Fellow</a:t>
            </a:r>
          </a:p>
        </p:txBody>
      </p:sp>
    </p:spTree>
    <p:extLst>
      <p:ext uri="{BB962C8B-B14F-4D97-AF65-F5344CB8AC3E}">
        <p14:creationId xmlns:p14="http://schemas.microsoft.com/office/powerpoint/2010/main" val="926384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/>
              <a:t>CCT – Further estimation using Wave 1 data to determine  CCT impact on dependency</a:t>
            </a:r>
            <a:endParaRPr lang="en-US" sz="3200" dirty="0"/>
          </a:p>
          <a:p>
            <a:pPr marL="0" lvl="0" indent="0">
              <a:spcBef>
                <a:spcPts val="0"/>
              </a:spcBef>
              <a:buNone/>
            </a:pPr>
            <a:endParaRPr lang="en-US" sz="2800" b="1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2800" b="1" dirty="0"/>
              <a:t>Design:</a:t>
            </a:r>
            <a:r>
              <a:rPr lang="en-US" sz="2800" dirty="0"/>
              <a:t> RCT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b="1" dirty="0"/>
              <a:t>Results</a:t>
            </a:r>
          </a:p>
          <a:p>
            <a:pPr marL="457200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Grantees have not become dependent on grants based on labor market outcomes (labor force participation, employment, hours of work, looking for work when unemployed)</a:t>
            </a:r>
          </a:p>
          <a:p>
            <a:pPr marL="457200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Paid labor hours reduced but the incidence of child labor not affected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400" b="1" dirty="0"/>
              <a:t>Utilization</a:t>
            </a:r>
          </a:p>
          <a:p>
            <a:pPr marL="457200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Used results to argue that the dependency argument has no empirical basis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0551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200" b="1" dirty="0"/>
              <a:t>Sustainable Livelihood Program (On-going)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b="1" dirty="0"/>
              <a:t>Nature: </a:t>
            </a:r>
            <a:r>
              <a:rPr lang="en-US" sz="2800" dirty="0"/>
              <a:t>Two process evaluations (completed), IE (on-going)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b="1" dirty="0"/>
              <a:t>Evaluation questions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Is there a better way of sorting beneficiaries between Micro-</a:t>
            </a:r>
            <a:r>
              <a:rPr lang="en-US" sz="2800" dirty="0" err="1"/>
              <a:t>enteprise</a:t>
            </a:r>
            <a:r>
              <a:rPr lang="en-US" sz="2800" dirty="0"/>
              <a:t> Development and Employment Facilitation tracks?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Is PESO a better way of providing employment facilitation?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800" b="1" dirty="0"/>
              <a:t>Design:</a:t>
            </a:r>
            <a:r>
              <a:rPr lang="en-US" sz="2800" dirty="0"/>
              <a:t> RCT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31908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No substitute for solid empirical evidence in arguing for or against a program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Role of oversight agencies (DBM, NEDA) in convincing implementing agencies of the importance of doing the evaluation cannot be overemphasized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Role of evaluation-conversant agency champions very critical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Adherence to basic evaluation protocols need to be emphasized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Clarifying Theory of Chance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Selecting the appropriate counterfactual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Protecting evaluation areas from undue interference until completion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Primacy of generating evidence of what works and what does not work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Importance of promoting learning organizations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Importance of external collaborations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12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38774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10" y="594359"/>
            <a:ext cx="3965028" cy="2211903"/>
          </a:xfrm>
        </p:spPr>
        <p:txBody>
          <a:bodyPr>
            <a:normAutofit/>
          </a:bodyPr>
          <a:lstStyle/>
          <a:p>
            <a:pPr algn="ctr"/>
            <a:r>
              <a:rPr lang="en-PH" sz="1800" b="1" dirty="0"/>
              <a:t>Philippine Institute for Development Studies</a:t>
            </a:r>
            <a:r>
              <a:rPr lang="en-PH" sz="1800" dirty="0"/>
              <a:t/>
            </a:r>
            <a:br>
              <a:rPr lang="en-PH" sz="1800" dirty="0"/>
            </a:br>
            <a:r>
              <a:rPr lang="en-PH" sz="1400" i="1" dirty="0" err="1"/>
              <a:t>Surian</a:t>
            </a:r>
            <a:r>
              <a:rPr lang="en-PH" sz="1400" i="1" dirty="0"/>
              <a:t> </a:t>
            </a:r>
            <a:r>
              <a:rPr lang="en-PH" sz="1400" i="1" dirty="0" err="1"/>
              <a:t>sa</a:t>
            </a:r>
            <a:r>
              <a:rPr lang="en-PH" sz="1400" i="1" dirty="0"/>
              <a:t> </a:t>
            </a:r>
            <a:r>
              <a:rPr lang="en-PH" sz="1400" i="1" dirty="0" err="1"/>
              <a:t>mga</a:t>
            </a:r>
            <a:r>
              <a:rPr lang="en-PH" sz="1400" i="1" dirty="0"/>
              <a:t> </a:t>
            </a:r>
            <a:r>
              <a:rPr lang="en-PH" sz="1400" i="1" dirty="0" err="1"/>
              <a:t>Pag-aaral</a:t>
            </a:r>
            <a:r>
              <a:rPr lang="en-PH" sz="1400" i="1" dirty="0"/>
              <a:t> </a:t>
            </a:r>
            <a:r>
              <a:rPr lang="en-PH" sz="1400" i="1" dirty="0" err="1"/>
              <a:t>Pangkaunlaran</a:t>
            </a:r>
            <a:r>
              <a:rPr lang="en-PH" sz="1400" i="1" dirty="0"/>
              <a:t> ng </a:t>
            </a:r>
            <a:r>
              <a:rPr lang="en-PH" sz="1400" i="1" dirty="0" err="1"/>
              <a:t>Pilipinas</a:t>
            </a:r>
            <a:endParaRPr lang="en-PH" sz="14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40" y="947347"/>
            <a:ext cx="2378719" cy="130391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19296"/>
            <a:ext cx="3200400" cy="1685907"/>
          </a:xfrm>
        </p:spPr>
        <p:txBody>
          <a:bodyPr>
            <a:normAutofit/>
          </a:bodyPr>
          <a:lstStyle/>
          <a:p>
            <a:r>
              <a:rPr lang="en-PH" sz="3200" dirty="0">
                <a:latin typeface="+mj-lt"/>
              </a:rPr>
              <a:t>Service through policy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13</a:t>
            </a:fld>
            <a:endParaRPr lang="en-PH"/>
          </a:p>
        </p:txBody>
      </p:sp>
      <p:sp>
        <p:nvSpPr>
          <p:cNvPr id="7" name="TextBox 6"/>
          <p:cNvSpPr txBox="1"/>
          <p:nvPr/>
        </p:nvSpPr>
        <p:spPr>
          <a:xfrm>
            <a:off x="5854262" y="3874462"/>
            <a:ext cx="62116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dirty="0"/>
              <a:t>WEBSITE: </a:t>
            </a:r>
            <a:r>
              <a:rPr lang="en-PH" dirty="0">
                <a:hlinkClick r:id="rId4"/>
              </a:rPr>
              <a:t>www.pids.gov.ph</a:t>
            </a:r>
            <a:endParaRPr lang="en-PH" dirty="0"/>
          </a:p>
          <a:p>
            <a:endParaRPr lang="en-PH" dirty="0"/>
          </a:p>
          <a:p>
            <a:r>
              <a:rPr lang="en-PH" dirty="0"/>
              <a:t>FACEBOOK: </a:t>
            </a:r>
            <a:r>
              <a:rPr lang="en-PH" dirty="0">
                <a:hlinkClick r:id="rId5"/>
              </a:rPr>
              <a:t>facebook.com/PIDS.PH</a:t>
            </a:r>
            <a:endParaRPr lang="en-PH" dirty="0"/>
          </a:p>
          <a:p>
            <a:endParaRPr lang="en-PH" dirty="0"/>
          </a:p>
          <a:p>
            <a:r>
              <a:rPr lang="en-PH" dirty="0"/>
              <a:t>TWITTER: </a:t>
            </a:r>
            <a:r>
              <a:rPr lang="en-PH" dirty="0">
                <a:hlinkClick r:id="rId6"/>
              </a:rPr>
              <a:t>twitter.com/PIDS_PH</a:t>
            </a:r>
            <a:endParaRPr lang="en-PH" dirty="0"/>
          </a:p>
          <a:p>
            <a:endParaRPr lang="en-PH" dirty="0"/>
          </a:p>
          <a:p>
            <a:r>
              <a:rPr lang="en-PH" dirty="0"/>
              <a:t>EMAIL: </a:t>
            </a:r>
            <a:r>
              <a:rPr lang="en-PH" dirty="0">
                <a:hlinkClick r:id="rId7"/>
              </a:rPr>
              <a:t>youremail@mail.pids.gov.ph</a:t>
            </a:r>
            <a:endParaRPr lang="en-PH" dirty="0"/>
          </a:p>
          <a:p>
            <a:endParaRPr lang="en-PH" dirty="0"/>
          </a:p>
          <a:p>
            <a:endParaRPr lang="en-PH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927834" y="3633951"/>
            <a:ext cx="54706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227379" y="2092213"/>
            <a:ext cx="37041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6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5632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Types of Evaluation Activities</a:t>
            </a:r>
          </a:p>
          <a:p>
            <a:r>
              <a:rPr lang="en-US" sz="3600" dirty="0"/>
              <a:t>Evaluations – Completed, On-going, Proposed</a:t>
            </a:r>
          </a:p>
          <a:p>
            <a:r>
              <a:rPr lang="en-US" sz="3600" dirty="0"/>
              <a:t>Selected Evaluations</a:t>
            </a:r>
          </a:p>
          <a:p>
            <a:pPr lvl="1"/>
            <a:r>
              <a:rPr lang="en-US" sz="3400" dirty="0"/>
              <a:t> </a:t>
            </a:r>
            <a:r>
              <a:rPr lang="en-US" sz="2800" dirty="0"/>
              <a:t>(Design, Evaluation Questions, Results, Utilization)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8894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l-PH" dirty="0"/>
              <a:t>Two Types of Evaluation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970" y="1372726"/>
            <a:ext cx="10058400" cy="4710793"/>
          </a:xfrm>
        </p:spPr>
        <p:txBody>
          <a:bodyPr>
            <a:normAutofit/>
          </a:bodyPr>
          <a:lstStyle/>
          <a:p>
            <a:pPr marL="114300" indent="-571500">
              <a:buFont typeface="Arial" panose="020B0604020202020204" pitchFamily="34" charset="0"/>
              <a:buChar char="•"/>
            </a:pPr>
            <a:r>
              <a:rPr lang="fil-PH" sz="4000" dirty="0"/>
              <a:t>IE-Training</a:t>
            </a:r>
          </a:p>
          <a:p>
            <a:pPr marL="114300" indent="-571500">
              <a:buFont typeface="Arial" panose="020B0604020202020204" pitchFamily="34" charset="0"/>
              <a:buChar char="•"/>
            </a:pPr>
            <a:r>
              <a:rPr lang="fil-PH" sz="4000" dirty="0"/>
              <a:t>Evaluations</a:t>
            </a:r>
            <a:endParaRPr lang="fil-PH" dirty="0"/>
          </a:p>
          <a:p>
            <a:endParaRPr lang="fil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4342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4</a:t>
            </a:fld>
            <a:endParaRPr lang="en-PH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4000" dirty="0"/>
              <a:t>NEDA, DBM, PIDS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For 3ie – 3ie-cooperating Agencies (DSWD, DOLE, OPAP), Oversight Agencies, Academe (SUC faculty)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9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5</a:t>
            </a:fld>
            <a:endParaRPr lang="en-PH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/>
              <a:t>Completed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b="1" i="1" dirty="0"/>
              <a:t>TESDA Scholarship Programs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b="1" i="1" dirty="0"/>
              <a:t>SGP-PA/ESGP-PA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b="1" i="1" dirty="0"/>
              <a:t>CCT – Further analysis on impact on dependency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Irrigation Program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School-based Feeding Program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Agricultural Insurance Program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National Greening Program of DENR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Shared Facility Program of DTI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Selected Government Water Supply and Sanitation Programs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r>
              <a:rPr lang="en-US" sz="3200" dirty="0"/>
              <a:t>Motor Vehicle User’s Charge</a:t>
            </a:r>
          </a:p>
          <a:p>
            <a:pPr marL="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0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PH" dirty="0"/>
              <a:t>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389" y="1393014"/>
            <a:ext cx="10515600" cy="4249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sz="3200" b="1" dirty="0"/>
              <a:t>On-going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3200" b="1" i="1" dirty="0"/>
              <a:t>Sustainable Livelihood Program (DSWD) (with 3ie)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PH" sz="3200" dirty="0"/>
              <a:t>Bottom-up Budgeting (DILG)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PH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6</a:t>
            </a:fld>
            <a:endParaRPr lang="en-PH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134" y="6392334"/>
            <a:ext cx="12192000" cy="465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PH" sz="2400" dirty="0"/>
          </a:p>
        </p:txBody>
      </p:sp>
    </p:spTree>
    <p:extLst>
      <p:ext uri="{BB962C8B-B14F-4D97-AF65-F5344CB8AC3E}">
        <p14:creationId xmlns:p14="http://schemas.microsoft.com/office/powerpoint/2010/main" val="162485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Proposed (2017-2018)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MBT-BLE – Process evaluation and baseline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K-12 </a:t>
            </a:r>
            <a:r>
              <a:rPr lang="en-US" sz="2800" dirty="0" err="1"/>
              <a:t>DepEd</a:t>
            </a:r>
            <a:r>
              <a:rPr lang="en-US" sz="2800" dirty="0"/>
              <a:t> Implementation process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K-12 CHED interventions – Process evaluation and baseline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SGP-PA – Tracer and 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CCT 3rd Wave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Convergence Program (DSWD)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7871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/>
              <a:t>TESDA Scholarship Programs (Up to 2010)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Nature: </a:t>
            </a:r>
            <a:r>
              <a:rPr lang="en-US" sz="2400" dirty="0"/>
              <a:t>Process and impact evaluation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Evaluation question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are TESDA scholarship programs (TWSP, PESFA) performing?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IE Design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Matching based on propensity scores (scholars vs non-scholars)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Results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Performing well in terms of internal efficiency (graduation)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Not performing well in terms of external efficiency (employment)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PESFA perform slightly better than non-scholars but TWSP scholars performance not different from non-scholars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Low external efficiency not just a problem of scholarship but the TVET graduates in general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Utilization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DBM recommendations on funding the program (?)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5663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Student Grants-in-Aid for Poverty Alleviation 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Nature: </a:t>
            </a:r>
            <a:r>
              <a:rPr lang="en-US" sz="2400" dirty="0"/>
              <a:t>Process and interim evaluations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Evaluation questions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are grantees performing relative to their peers?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What are the implementation issues?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IE Design: </a:t>
            </a:r>
            <a:r>
              <a:rPr lang="en-US" sz="2400" dirty="0"/>
              <a:t>Comparison of Grantees vs Peers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Results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Grantees lagging peers in entrance exams, socioeconomic background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Entrance examination positively correlated with academic performance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Grantees lagging peers in first year academic performance – English, Science, Math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Grantees performing at par with peers in second year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Utilization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HOR Committee on Poverty Alleviation adopting some or the recommendations of the study, e.g. entrance examination, full-funding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Used to argue for importance of qualifying examinations in the </a:t>
            </a:r>
            <a:r>
              <a:rPr lang="en-US" sz="2400" dirty="0" err="1"/>
              <a:t>UniFAST</a:t>
            </a:r>
            <a:r>
              <a:rPr lang="en-US" sz="2400" dirty="0"/>
              <a:t> law</a:t>
            </a:r>
          </a:p>
          <a:p>
            <a:pPr marL="457200" indent="-4572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BB69-0E31-425C-AA9C-B1C5AA5712C8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640375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5003</TotalTime>
  <Words>543</Words>
  <Application>Microsoft Office PowerPoint</Application>
  <PresentationFormat>Widescreen</PresentationFormat>
  <Paragraphs>122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Retrospect</vt:lpstr>
      <vt:lpstr>Evaluation at PIDS</vt:lpstr>
      <vt:lpstr>Outline</vt:lpstr>
      <vt:lpstr>Two Types of Evaluation Activities</vt:lpstr>
      <vt:lpstr>Training</vt:lpstr>
      <vt:lpstr>Evaluations</vt:lpstr>
      <vt:lpstr>Evaluations</vt:lpstr>
      <vt:lpstr>Evaluations</vt:lpstr>
      <vt:lpstr>Selected Evaluations</vt:lpstr>
      <vt:lpstr>Selected Evaluations</vt:lpstr>
      <vt:lpstr>Selected Evaluations</vt:lpstr>
      <vt:lpstr>Selected Evaluations</vt:lpstr>
      <vt:lpstr>Lessons</vt:lpstr>
      <vt:lpstr>Philippine Institute for Development Studies Surian sa mga Pag-aaral Pangkaunlaran ng Pilipinas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Lovely Ann C. Tolin</dc:creator>
  <cp:lastModifiedBy>Marcelo Teodorico F. Cayosa</cp:lastModifiedBy>
  <cp:revision>155</cp:revision>
  <dcterms:created xsi:type="dcterms:W3CDTF">2014-10-27T03:54:41Z</dcterms:created>
  <dcterms:modified xsi:type="dcterms:W3CDTF">2016-12-05T01:43:53Z</dcterms:modified>
</cp:coreProperties>
</file>